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5"/>
      <p:bold r:id="rId16"/>
    </p:embeddedFont>
    <p:embeddedFont>
      <p:font typeface="Barlow SemiCondensed" panose="020B0604020202020204" charset="0"/>
      <p:regular r:id="rId17"/>
    </p:embeddedFont>
    <p:embeddedFont>
      <p:font typeface="Barlow SemiCondensed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svg"/><Relationship Id="rId7" Type="http://schemas.openxmlformats.org/officeDocument/2006/relationships/image" Target="../media/image2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29230" y="-729230"/>
            <a:ext cx="10287000" cy="11745461"/>
            <a:chOff x="0" y="0"/>
            <a:chExt cx="2709333" cy="3093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3093455"/>
            </a:xfrm>
            <a:custGeom>
              <a:avLst/>
              <a:gdLst/>
              <a:ahLst/>
              <a:cxnLst/>
              <a:rect l="l" t="t" r="r" b="b"/>
              <a:pathLst>
                <a:path w="2709333" h="3093455">
                  <a:moveTo>
                    <a:pt x="0" y="0"/>
                  </a:moveTo>
                  <a:lnTo>
                    <a:pt x="2709333" y="0"/>
                  </a:lnTo>
                  <a:lnTo>
                    <a:pt x="2709333" y="3093455"/>
                  </a:lnTo>
                  <a:lnTo>
                    <a:pt x="0" y="3093455"/>
                  </a:lnTo>
                  <a:close/>
                </a:path>
              </a:pathLst>
            </a:custGeom>
            <a:gradFill rotWithShape="1">
              <a:gsLst>
                <a:gs pos="0">
                  <a:srgbClr val="FF914D">
                    <a:alpha val="34715"/>
                  </a:srgbClr>
                </a:gs>
                <a:gs pos="100000">
                  <a:srgbClr val="FC91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709333" cy="3160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2131602" y="7001793"/>
            <a:ext cx="0" cy="664879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6536916" y="7001793"/>
            <a:ext cx="0" cy="664879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93395" y="8958515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22052" y="2236352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27333" y="3579497"/>
            <a:ext cx="16652581" cy="2431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96"/>
              </a:lnSpc>
            </a:pPr>
            <a:r>
              <a:rPr lang="en-US" sz="6600" b="1" dirty="0">
                <a:solidFill>
                  <a:srgbClr val="FFFFFF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“SOFTWARE DEVELOPMENT LIFE CYCLE (SDLC) – OVERVIEW”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2879" y="6896418"/>
            <a:ext cx="3564938" cy="77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High-Performance Websites Modern Web.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58193" y="6896418"/>
            <a:ext cx="3299168" cy="77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Ideas into Seamless Digital Experiences.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45461" y="8266219"/>
            <a:ext cx="5743099" cy="104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9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Aarit Bc </a:t>
            </a:r>
          </a:p>
          <a:p>
            <a:pPr algn="l">
              <a:lnSpc>
                <a:spcPts val="2791"/>
              </a:lnSpc>
            </a:pPr>
            <a:r>
              <a:rPr lang="en-US" sz="19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THE TIMES INTERNATIONAL COLLEGE</a:t>
            </a:r>
          </a:p>
          <a:p>
            <a:pPr algn="l">
              <a:lnSpc>
                <a:spcPts val="2791"/>
              </a:lnSpc>
            </a:pPr>
            <a:r>
              <a:rPr lang="en-US" sz="19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Class: 12 s7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85492" y="2366928"/>
            <a:ext cx="5089110" cy="5275711"/>
          </a:xfrm>
          <a:custGeom>
            <a:avLst/>
            <a:gdLst/>
            <a:ahLst/>
            <a:cxnLst/>
            <a:rect l="l" t="t" r="r" b="b"/>
            <a:pathLst>
              <a:path w="5089110" h="5275711">
                <a:moveTo>
                  <a:pt x="0" y="0"/>
                </a:moveTo>
                <a:lnTo>
                  <a:pt x="5089111" y="0"/>
                </a:lnTo>
                <a:lnTo>
                  <a:pt x="5089111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2796782"/>
            <a:ext cx="7762677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Deployment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215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Software is released for use.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Installation and configuration are done.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May be done in phases.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12501" y="2259028"/>
            <a:ext cx="8346799" cy="5768944"/>
          </a:xfrm>
          <a:custGeom>
            <a:avLst/>
            <a:gdLst/>
            <a:ahLst/>
            <a:cxnLst/>
            <a:rect l="l" t="t" r="r" b="b"/>
            <a:pathLst>
              <a:path w="8346799" h="5768944">
                <a:moveTo>
                  <a:pt x="0" y="0"/>
                </a:moveTo>
                <a:lnTo>
                  <a:pt x="8346799" y="0"/>
                </a:lnTo>
                <a:lnTo>
                  <a:pt x="8346799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2796782"/>
            <a:ext cx="7762677" cy="107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Maintenance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324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Fix issues found after deployment.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Update software for better performance.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Add new features as per user feedback.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7657" y="6217744"/>
            <a:ext cx="532553" cy="532553"/>
          </a:xfrm>
          <a:custGeom>
            <a:avLst/>
            <a:gdLst/>
            <a:ahLst/>
            <a:cxnLst/>
            <a:rect l="l" t="t" r="r" b="b"/>
            <a:pathLst>
              <a:path w="532553" h="532553">
                <a:moveTo>
                  <a:pt x="0" y="0"/>
                </a:moveTo>
                <a:lnTo>
                  <a:pt x="532553" y="0"/>
                </a:lnTo>
                <a:lnTo>
                  <a:pt x="532553" y="532553"/>
                </a:lnTo>
                <a:lnTo>
                  <a:pt x="0" y="532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25155" y="7320370"/>
            <a:ext cx="417558" cy="674841"/>
          </a:xfrm>
          <a:custGeom>
            <a:avLst/>
            <a:gdLst/>
            <a:ahLst/>
            <a:cxnLst/>
            <a:rect l="l" t="t" r="r" b="b"/>
            <a:pathLst>
              <a:path w="417558" h="674841">
                <a:moveTo>
                  <a:pt x="0" y="0"/>
                </a:moveTo>
                <a:lnTo>
                  <a:pt x="417558" y="0"/>
                </a:lnTo>
                <a:lnTo>
                  <a:pt x="417558" y="674841"/>
                </a:lnTo>
                <a:lnTo>
                  <a:pt x="0" y="674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1731" y="8958515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7182616" y="4554758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66889" y="2230798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69" y="0"/>
                </a:lnTo>
                <a:lnTo>
                  <a:pt x="8743569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5669" y="1686062"/>
            <a:ext cx="6398634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01633" y="6574338"/>
            <a:ext cx="2597103" cy="3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>
                <a:solidFill>
                  <a:srgbClr val="1E0F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+123 456 7890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01633" y="7698187"/>
            <a:ext cx="3466259" cy="3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spc="-55">
                <a:solidFill>
                  <a:srgbClr val="1E0F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 Anywhere St., Any City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01633" y="7265478"/>
            <a:ext cx="1466009" cy="3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1">
                <a:solidFill>
                  <a:srgbClr val="1E0F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Address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1731" y="3335709"/>
            <a:ext cx="8155362" cy="484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630" lvl="1" indent="-466815" algn="l">
              <a:lnSpc>
                <a:spcPts val="5491"/>
              </a:lnSpc>
              <a:buAutoNum type="arabicPeriod"/>
            </a:pPr>
            <a:r>
              <a:rPr lang="en-US" sz="4324" b="1">
                <a:solidFill>
                  <a:srgbClr val="DDD6D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SDLC ensures structured and efficient software development.</a:t>
            </a:r>
          </a:p>
          <a:p>
            <a:pPr marL="933630" lvl="1" indent="-466815" algn="l">
              <a:lnSpc>
                <a:spcPts val="5491"/>
              </a:lnSpc>
              <a:buAutoNum type="arabicPeriod"/>
            </a:pPr>
            <a:r>
              <a:rPr lang="en-US" sz="4324" b="1">
                <a:solidFill>
                  <a:srgbClr val="DDD6D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Each phase is important for final success.</a:t>
            </a:r>
          </a:p>
          <a:p>
            <a:pPr marL="933630" lvl="1" indent="-466815" algn="l">
              <a:lnSpc>
                <a:spcPts val="5491"/>
              </a:lnSpc>
              <a:buAutoNum type="arabicPeriod"/>
            </a:pPr>
            <a:r>
              <a:rPr lang="en-US" sz="4324" b="1">
                <a:solidFill>
                  <a:srgbClr val="DDD6D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Helps deliver reliable and user-friendly software.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271770" y="-729230"/>
            <a:ext cx="10287000" cy="11745461"/>
            <a:chOff x="0" y="0"/>
            <a:chExt cx="2709333" cy="30934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3" cy="3093455"/>
            </a:xfrm>
            <a:custGeom>
              <a:avLst/>
              <a:gdLst/>
              <a:ahLst/>
              <a:cxnLst/>
              <a:rect l="l" t="t" r="r" b="b"/>
              <a:pathLst>
                <a:path w="2709333" h="3093455">
                  <a:moveTo>
                    <a:pt x="0" y="0"/>
                  </a:moveTo>
                  <a:lnTo>
                    <a:pt x="2709333" y="0"/>
                  </a:lnTo>
                  <a:lnTo>
                    <a:pt x="2709333" y="3093455"/>
                  </a:lnTo>
                  <a:lnTo>
                    <a:pt x="0" y="3093455"/>
                  </a:lnTo>
                  <a:close/>
                </a:path>
              </a:pathLst>
            </a:custGeom>
            <a:gradFill rotWithShape="1">
              <a:gsLst>
                <a:gs pos="0">
                  <a:srgbClr val="FF914D">
                    <a:alpha val="34715"/>
                  </a:srgbClr>
                </a:gs>
                <a:gs pos="100000">
                  <a:srgbClr val="FC91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709333" cy="3160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73063" y="1910995"/>
            <a:ext cx="8805351" cy="5272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0574"/>
              </a:lnSpc>
            </a:pPr>
            <a:r>
              <a:rPr lang="en-US" sz="18704" b="1" dirty="0">
                <a:solidFill>
                  <a:srgbClr val="FFFFFF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7844" y="5069208"/>
            <a:ext cx="10346090" cy="3487772"/>
            <a:chOff x="0" y="0"/>
            <a:chExt cx="2407108" cy="8114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7108" cy="811460"/>
            </a:xfrm>
            <a:custGeom>
              <a:avLst/>
              <a:gdLst/>
              <a:ahLst/>
              <a:cxnLst/>
              <a:rect l="l" t="t" r="r" b="b"/>
              <a:pathLst>
                <a:path w="2407108" h="811460">
                  <a:moveTo>
                    <a:pt x="0" y="0"/>
                  </a:moveTo>
                  <a:lnTo>
                    <a:pt x="2407108" y="0"/>
                  </a:lnTo>
                  <a:lnTo>
                    <a:pt x="2407108" y="811460"/>
                  </a:lnTo>
                  <a:lnTo>
                    <a:pt x="0" y="811460"/>
                  </a:lnTo>
                  <a:close/>
                </a:path>
              </a:pathLst>
            </a:custGeom>
            <a:blipFill>
              <a:blip r:embed="rId5"/>
              <a:stretch>
                <a:fillRect t="-48817" b="-48817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664998" y="577427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154062" y="7901877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1567844" y="2744679"/>
            <a:ext cx="15418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567844" y="3256783"/>
            <a:ext cx="7275658" cy="103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0"/>
              </a:lnSpc>
            </a:pPr>
            <a:r>
              <a:rPr lang="en-US" sz="3299" b="1" dirty="0">
                <a:solidFill>
                  <a:srgbClr val="FFFFFF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“Build Smart, Code Right — The SDLC Way!”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67844" y="6408796"/>
            <a:ext cx="10346090" cy="2148184"/>
            <a:chOff x="0" y="0"/>
            <a:chExt cx="2724896" cy="565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24896" cy="565777"/>
            </a:xfrm>
            <a:custGeom>
              <a:avLst/>
              <a:gdLst/>
              <a:ahLst/>
              <a:cxnLst/>
              <a:rect l="l" t="t" r="r" b="b"/>
              <a:pathLst>
                <a:path w="2724896" h="565777">
                  <a:moveTo>
                    <a:pt x="0" y="0"/>
                  </a:moveTo>
                  <a:lnTo>
                    <a:pt x="2724896" y="0"/>
                  </a:lnTo>
                  <a:lnTo>
                    <a:pt x="2724896" y="565777"/>
                  </a:lnTo>
                  <a:lnTo>
                    <a:pt x="0" y="565777"/>
                  </a:lnTo>
                  <a:close/>
                </a:path>
              </a:pathLst>
            </a:custGeom>
            <a:gradFill rotWithShape="1">
              <a:gsLst>
                <a:gs pos="0">
                  <a:srgbClr val="FF914D">
                    <a:alpha val="65500"/>
                  </a:srgbClr>
                </a:gs>
                <a:gs pos="100000">
                  <a:srgbClr val="FC91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724896" cy="63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1974" y="6504722"/>
            <a:ext cx="842970" cy="1055361"/>
          </a:xfrm>
          <a:custGeom>
            <a:avLst/>
            <a:gdLst/>
            <a:ahLst/>
            <a:cxnLst/>
            <a:rect l="l" t="t" r="r" b="b"/>
            <a:pathLst>
              <a:path w="842970" h="1055361">
                <a:moveTo>
                  <a:pt x="0" y="0"/>
                </a:moveTo>
                <a:lnTo>
                  <a:pt x="842970" y="0"/>
                </a:lnTo>
                <a:lnTo>
                  <a:pt x="842970" y="1055362"/>
                </a:lnTo>
                <a:lnTo>
                  <a:pt x="0" y="105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3395" y="8958515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6692331" y="3975300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8059" y="225776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032009"/>
            <a:ext cx="6719021" cy="485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Introduction</a:t>
            </a:r>
          </a:p>
          <a:p>
            <a:pPr marL="578497" lvl="1" indent="-289249">
              <a:lnSpc>
                <a:spcPts val="3402"/>
              </a:lnSpc>
              <a:buFont typeface="Arial"/>
              <a:buChar char="•"/>
            </a:pPr>
            <a:r>
              <a:rPr lang="en-US" sz="2679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SDLC = process of developing high-quality software systematically.</a:t>
            </a:r>
          </a:p>
          <a:p>
            <a:pPr marL="578497" lvl="1" indent="-289249">
              <a:lnSpc>
                <a:spcPts val="3402"/>
              </a:lnSpc>
              <a:buFont typeface="Arial"/>
              <a:buChar char="•"/>
            </a:pPr>
            <a:r>
              <a:rPr lang="en-US" sz="2679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Ensures software meets user needs and works efficiently.</a:t>
            </a:r>
          </a:p>
          <a:p>
            <a:pPr marL="578497" lvl="1" indent="-289249">
              <a:lnSpc>
                <a:spcPts val="3402"/>
              </a:lnSpc>
              <a:buFont typeface="Arial"/>
              <a:buChar char="•"/>
            </a:pPr>
            <a:r>
              <a:rPr lang="en-US" sz="2679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Involves multiple phases from planning to maintenance.</a:t>
            </a:r>
          </a:p>
          <a:p>
            <a:pPr algn="l">
              <a:lnSpc>
                <a:spcPts val="9239"/>
              </a:lnSpc>
              <a:spcBef>
                <a:spcPct val="0"/>
              </a:spcBef>
            </a:pPr>
            <a:endParaRPr lang="en-US" sz="6599" b="1" dirty="0">
              <a:solidFill>
                <a:srgbClr val="FF914D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98978" y="6778684"/>
            <a:ext cx="373084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0F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Etiam ac tortor aliquam,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61731" y="5898282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59528" y="2653165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3478" y="6834048"/>
            <a:ext cx="898536" cy="898536"/>
          </a:xfrm>
          <a:custGeom>
            <a:avLst/>
            <a:gdLst/>
            <a:ahLst/>
            <a:cxnLst/>
            <a:rect l="l" t="t" r="r" b="b"/>
            <a:pathLst>
              <a:path w="898536" h="898536">
                <a:moveTo>
                  <a:pt x="0" y="0"/>
                </a:moveTo>
                <a:lnTo>
                  <a:pt x="898536" y="0"/>
                </a:lnTo>
                <a:lnTo>
                  <a:pt x="898536" y="898536"/>
                </a:lnTo>
                <a:lnTo>
                  <a:pt x="0" y="89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80535" y="237678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2717" y="2617417"/>
            <a:ext cx="6398634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What is SDLC?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34" y="6482811"/>
            <a:ext cx="3939197" cy="3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1">
                <a:solidFill>
                  <a:srgbClr val="1E0F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Pioneering the Web Future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34" y="7038998"/>
            <a:ext cx="373084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0F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Etiam ac tortor aliquam,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9629" y="4004849"/>
            <a:ext cx="7960593" cy="308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907" lvl="1" indent="-353954" algn="l">
              <a:lnSpc>
                <a:spcPts val="4164"/>
              </a:lnSpc>
              <a:buFont typeface="Arial"/>
              <a:buChar char="•"/>
            </a:pPr>
            <a:r>
              <a:rPr lang="en-US" sz="3278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 step-by-step process to design, develop, and test software.</a:t>
            </a:r>
          </a:p>
          <a:p>
            <a:pPr marL="707907" lvl="1" indent="-353954" algn="l">
              <a:lnSpc>
                <a:spcPts val="4164"/>
              </a:lnSpc>
              <a:buFont typeface="Arial"/>
              <a:buChar char="•"/>
            </a:pPr>
            <a:r>
              <a:rPr lang="en-US" sz="3278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Helps manage software projects effectively.</a:t>
            </a:r>
          </a:p>
          <a:p>
            <a:pPr marL="707907" lvl="1" indent="-353954" algn="l">
              <a:lnSpc>
                <a:spcPts val="4164"/>
              </a:lnSpc>
              <a:buFont typeface="Arial"/>
              <a:buChar char="•"/>
            </a:pPr>
            <a:r>
              <a:rPr lang="en-US" sz="3278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Improves quality, cost, and time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61731" y="8810243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69"/>
                </a:lnTo>
                <a:lnTo>
                  <a:pt x="0" y="599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82831" y="3655499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82620" y="2356245"/>
            <a:ext cx="6240564" cy="6240564"/>
          </a:xfrm>
          <a:custGeom>
            <a:avLst/>
            <a:gdLst/>
            <a:ahLst/>
            <a:cxnLst/>
            <a:rect l="l" t="t" r="r" b="b"/>
            <a:pathLst>
              <a:path w="6240564" h="6240564">
                <a:moveTo>
                  <a:pt x="0" y="0"/>
                </a:moveTo>
                <a:lnTo>
                  <a:pt x="6240564" y="0"/>
                </a:lnTo>
                <a:lnTo>
                  <a:pt x="6240564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68254" y="1851538"/>
            <a:ext cx="7962545" cy="107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Objectives of SDLC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6175" y="3636449"/>
            <a:ext cx="5076664" cy="496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549" lvl="1" indent="-373274" algn="l">
              <a:lnSpc>
                <a:spcPts val="4391"/>
              </a:lnSpc>
              <a:buFont typeface="Arial"/>
              <a:buChar char="•"/>
            </a:pPr>
            <a:r>
              <a:rPr lang="en-US" sz="3457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Deliver high-quality software.</a:t>
            </a:r>
          </a:p>
          <a:p>
            <a:pPr marL="746549" lvl="1" indent="-373274" algn="l">
              <a:lnSpc>
                <a:spcPts val="4391"/>
              </a:lnSpc>
              <a:buFont typeface="Arial"/>
              <a:buChar char="•"/>
            </a:pPr>
            <a:r>
              <a:rPr lang="en-US" sz="3457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Meet customer requirements.</a:t>
            </a:r>
          </a:p>
          <a:p>
            <a:pPr marL="746549" lvl="1" indent="-373274" algn="l">
              <a:lnSpc>
                <a:spcPts val="4391"/>
              </a:lnSpc>
              <a:buFont typeface="Arial"/>
              <a:buChar char="•"/>
            </a:pPr>
            <a:r>
              <a:rPr lang="en-US" sz="3457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Complete the project within time and budget.</a:t>
            </a:r>
          </a:p>
          <a:p>
            <a:pPr marL="746549" lvl="1" indent="-373274" algn="l">
              <a:lnSpc>
                <a:spcPts val="4391"/>
              </a:lnSpc>
              <a:buFont typeface="Arial"/>
              <a:buChar char="•"/>
            </a:pPr>
            <a:r>
              <a:rPr lang="en-US" sz="3457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Reduce risks and errors.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611090" y="8958515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7449800" y="4975939"/>
            <a:ext cx="1133938" cy="599570"/>
          </a:xfrm>
          <a:custGeom>
            <a:avLst/>
            <a:gdLst/>
            <a:ahLst/>
            <a:cxnLst/>
            <a:rect l="l" t="t" r="r" b="b"/>
            <a:pathLst>
              <a:path w="1133938" h="599570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63591" y="2733976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8" y="0"/>
                </a:lnTo>
                <a:lnTo>
                  <a:pt x="2560818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4909" y="1661053"/>
            <a:ext cx="7239091" cy="107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Phases of SDLC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63591" y="7183699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8" y="0"/>
                </a:lnTo>
                <a:lnTo>
                  <a:pt x="2560818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35840" y="3954813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8" y="0"/>
                </a:lnTo>
                <a:lnTo>
                  <a:pt x="2560818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40639" y="3919683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8" y="0"/>
                </a:lnTo>
                <a:lnTo>
                  <a:pt x="2560818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96875" y="5728728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7" y="0"/>
                </a:lnTo>
                <a:lnTo>
                  <a:pt x="2560817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762708" y="5728728"/>
            <a:ext cx="2560817" cy="1021126"/>
          </a:xfrm>
          <a:custGeom>
            <a:avLst/>
            <a:gdLst/>
            <a:ahLst/>
            <a:cxnLst/>
            <a:rect l="l" t="t" r="r" b="b"/>
            <a:pathLst>
              <a:path w="2560817" h="1021126">
                <a:moveTo>
                  <a:pt x="0" y="0"/>
                </a:moveTo>
                <a:lnTo>
                  <a:pt x="2560818" y="0"/>
                </a:lnTo>
                <a:lnTo>
                  <a:pt x="2560818" y="1021126"/>
                </a:lnTo>
                <a:lnTo>
                  <a:pt x="0" y="102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902557" y="2840998"/>
            <a:ext cx="2482886" cy="107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031" b="1" dirty="0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Requirement Analysis</a:t>
            </a:r>
          </a:p>
          <a:p>
            <a:pPr algn="ctr">
              <a:lnSpc>
                <a:spcPts val="2843"/>
              </a:lnSpc>
            </a:pPr>
            <a:endParaRPr lang="en-US" sz="2031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40639" y="6024271"/>
            <a:ext cx="2482886" cy="32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031" b="1" dirty="0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Canva Sans Bold"/>
                <a:sym typeface="Canva Sans Bold"/>
              </a:rPr>
              <a:t>Deployment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5840" y="5856578"/>
            <a:ext cx="2482886" cy="6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031" b="1" dirty="0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Implementation (Coding)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13771" y="4222497"/>
            <a:ext cx="2482886" cy="32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031" b="1" dirty="0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System Design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63591" y="7520565"/>
            <a:ext cx="2560817" cy="29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Open Sans Semi-Bold"/>
                <a:cs typeface="Arial" panose="020B0604020202020204" pitchFamily="34" charset="0"/>
                <a:sym typeface="Open Sans Semi-Bold"/>
              </a:rPr>
              <a:t>Testing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9605" y="4262923"/>
            <a:ext cx="2560817" cy="29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Open Sans Semi-Bold"/>
                <a:cs typeface="Arial" panose="020B0604020202020204" pitchFamily="34" charset="0"/>
                <a:sym typeface="Open Sans Semi-Bold"/>
              </a:rPr>
              <a:t>Maintenance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0413" y="2131113"/>
            <a:ext cx="6024773" cy="6024773"/>
          </a:xfrm>
          <a:custGeom>
            <a:avLst/>
            <a:gdLst/>
            <a:ahLst/>
            <a:cxnLst/>
            <a:rect l="l" t="t" r="r" b="b"/>
            <a:pathLst>
              <a:path w="6024773" h="6024773">
                <a:moveTo>
                  <a:pt x="0" y="0"/>
                </a:moveTo>
                <a:lnTo>
                  <a:pt x="6024773" y="0"/>
                </a:lnTo>
                <a:lnTo>
                  <a:pt x="6024773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2796782"/>
            <a:ext cx="9483859" cy="107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Requirement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215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Collect and analyze user needs.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Create Software Requirement Specification (SRS).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Foundation for all future steps.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56078" y="1895023"/>
            <a:ext cx="5414128" cy="6496953"/>
          </a:xfrm>
          <a:custGeom>
            <a:avLst/>
            <a:gdLst/>
            <a:ahLst/>
            <a:cxnLst/>
            <a:rect l="l" t="t" r="r" b="b"/>
            <a:pathLst>
              <a:path w="5414128" h="6496953">
                <a:moveTo>
                  <a:pt x="0" y="0"/>
                </a:moveTo>
                <a:lnTo>
                  <a:pt x="5414128" y="0"/>
                </a:lnTo>
                <a:lnTo>
                  <a:pt x="5414128" y="6496954"/>
                </a:lnTo>
                <a:lnTo>
                  <a:pt x="0" y="6496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2796782"/>
            <a:ext cx="7762677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324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Prepare system architecture and data design.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Decide hardware and software requirements.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Output: Design Document.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endParaRPr lang="en-US" sz="3450" b="1">
              <a:solidFill>
                <a:srgbClr val="FFFFFF"/>
              </a:solidFill>
              <a:latin typeface="Open Sans Semi-Bold"/>
              <a:ea typeface="Open Sans Semi-Bold"/>
              <a:cs typeface="Open Sans Semi-Bold"/>
              <a:sym typeface="Open Sans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279749"/>
            <a:ext cx="8591252" cy="5727501"/>
          </a:xfrm>
          <a:custGeom>
            <a:avLst/>
            <a:gdLst/>
            <a:ahLst/>
            <a:cxnLst/>
            <a:rect l="l" t="t" r="r" b="b"/>
            <a:pathLst>
              <a:path w="8591252" h="5727501">
                <a:moveTo>
                  <a:pt x="0" y="0"/>
                </a:moveTo>
                <a:lnTo>
                  <a:pt x="8591252" y="0"/>
                </a:lnTo>
                <a:lnTo>
                  <a:pt x="8591252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1936895"/>
            <a:ext cx="6207259" cy="2257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rial" panose="020B06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Implementation (Coding)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270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Developers write actual code.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Follow design and programming standards.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Language examples: Java, C++, Python.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341" y="880452"/>
            <a:ext cx="298717" cy="296545"/>
          </a:xfrm>
          <a:custGeom>
            <a:avLst/>
            <a:gdLst/>
            <a:ahLst/>
            <a:cxnLst/>
            <a:rect l="l" t="t" r="r" b="b"/>
            <a:pathLst>
              <a:path w="298717" h="296545">
                <a:moveTo>
                  <a:pt x="0" y="0"/>
                </a:moveTo>
                <a:lnTo>
                  <a:pt x="298718" y="0"/>
                </a:lnTo>
                <a:lnTo>
                  <a:pt x="298718" y="296545"/>
                </a:lnTo>
                <a:lnTo>
                  <a:pt x="0" y="29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0413" y="2404168"/>
            <a:ext cx="6024773" cy="6024773"/>
          </a:xfrm>
          <a:custGeom>
            <a:avLst/>
            <a:gdLst/>
            <a:ahLst/>
            <a:cxnLst/>
            <a:rect l="l" t="t" r="r" b="b"/>
            <a:pathLst>
              <a:path w="6024773" h="6024773">
                <a:moveTo>
                  <a:pt x="0" y="0"/>
                </a:moveTo>
                <a:lnTo>
                  <a:pt x="6024773" y="0"/>
                </a:lnTo>
                <a:lnTo>
                  <a:pt x="6024773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5186" y="861402"/>
            <a:ext cx="1224614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917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02403" y="861402"/>
            <a:ext cx="1455289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341" y="2796782"/>
            <a:ext cx="7762677" cy="111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FF914D"/>
                </a:solidFill>
                <a:latin typeface="Aptos Narrow" panose="020B0004020202020204" pitchFamily="34" charset="0"/>
                <a:ea typeface="Barlow SemiCondensed Bold"/>
                <a:cs typeface="Arial" panose="020B0604020202020204" pitchFamily="34" charset="0"/>
                <a:sym typeface="Barlow SemiCondensed Bold"/>
              </a:rPr>
              <a:t>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059" y="4194179"/>
            <a:ext cx="7400243" cy="378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Check for bugs and verify performance.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Types: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Unit Testing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Integration Testing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System Testing</a:t>
            </a:r>
          </a:p>
          <a:p>
            <a:pPr marL="745062" lvl="1" indent="-372531" algn="l">
              <a:lnSpc>
                <a:spcPts val="4382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User Acceptance Testing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388</Words>
  <Application>Microsoft Office PowerPoint</Application>
  <PresentationFormat>Custom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Sans</vt:lpstr>
      <vt:lpstr>Garet</vt:lpstr>
      <vt:lpstr>Arial</vt:lpstr>
      <vt:lpstr>Aptos Narrow</vt:lpstr>
      <vt:lpstr>Open Sans Semi-Bold</vt:lpstr>
      <vt:lpstr>Canva Sans Bold</vt:lpstr>
      <vt:lpstr>Barlow SemiCondensed</vt:lpstr>
      <vt:lpstr>Barlow SemiCondensed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Yellow Modern Software Development Presentation</dc:title>
  <cp:lastModifiedBy>SHANKAR PARIYAR</cp:lastModifiedBy>
  <cp:revision>5</cp:revision>
  <dcterms:created xsi:type="dcterms:W3CDTF">2006-08-16T00:00:00Z</dcterms:created>
  <dcterms:modified xsi:type="dcterms:W3CDTF">2025-10-19T03:36:50Z</dcterms:modified>
  <dc:identifier>DAG1kSHKHDE</dc:identifier>
</cp:coreProperties>
</file>